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235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225238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98145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822657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5615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37156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98299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C6F6A-F914-44D3-8D37-B97323679D6E}"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847789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35279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3C5B8D-FA99-4086-AE0F-0EECEF4C6A10}" type="slidenum">
              <a:rPr lang="en-US" smtClean="0"/>
              <a:t>‹#›</a:t>
            </a:fld>
            <a:endParaRPr lang="en-US"/>
          </a:p>
        </p:txBody>
      </p:sp>
    </p:spTree>
    <p:extLst>
      <p:ext uri="{BB962C8B-B14F-4D97-AF65-F5344CB8AC3E}">
        <p14:creationId xmlns:p14="http://schemas.microsoft.com/office/powerpoint/2010/main" val="1062476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080157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9C6F6A-F914-44D3-8D37-B97323679D6E}" type="datetimeFigureOut">
              <a:rPr lang="en-US" smtClean="0"/>
              <a:t>11/11/2018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3C5B8D-FA99-4086-AE0F-0EECEF4C6A1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89666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2618" y="304801"/>
            <a:ext cx="11319164" cy="5888215"/>
          </a:xfrm>
          <a:prstGeom prst="rect">
            <a:avLst/>
          </a:prstGeom>
        </p:spPr>
        <p:txBody>
          <a:bodyPr wrap="square">
            <a:spAutoFit/>
          </a:bodyPr>
          <a:lstStyle/>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University of </a:t>
            </a:r>
            <a:r>
              <a:rPr lang="en-US" sz="2800" b="1" dirty="0" err="1"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Diyala</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College of Engineering</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Department of Electronics Engineering </a:t>
            </a:r>
          </a:p>
          <a:p>
            <a:pPr>
              <a:lnSpc>
                <a:spcPct val="107000"/>
              </a:lnSpc>
            </a:pPr>
            <a:endParaRPr lang="en-US" sz="16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Number: U103</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Name: Computer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Networks</a:t>
            </a: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Lecture (1)</a:t>
            </a: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Asst. Lect. </a:t>
            </a: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Ahmed Mohammed Ahmed</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2" descr="Image result for university of diyala sign"/>
          <p:cNvPicPr>
            <a:picLocks noChangeAspect="1" noChangeArrowheads="1"/>
          </p:cNvPicPr>
          <p:nvPr/>
        </p:nvPicPr>
        <p:blipFill>
          <a:blip r:embed="rId2"/>
          <a:srcRect/>
          <a:stretch>
            <a:fillRect/>
          </a:stretch>
        </p:blipFill>
        <p:spPr bwMode="auto">
          <a:xfrm>
            <a:off x="512618" y="304801"/>
            <a:ext cx="2164545" cy="3015019"/>
          </a:xfrm>
          <a:prstGeom prst="rect">
            <a:avLst/>
          </a:prstGeom>
          <a:noFill/>
        </p:spPr>
      </p:pic>
      <p:pic>
        <p:nvPicPr>
          <p:cNvPr id="6" name="Picture 2" descr="Image result for Diyala university Engineering sign">
            <a:extLst>
              <a:ext uri="{FF2B5EF4-FFF2-40B4-BE49-F238E27FC236}">
                <a16:creationId xmlns:a16="http://schemas.microsoft.com/office/drawing/2014/main" xmlns="" id="{CA6F3B81-7C44-4D32-AAD4-C7E23A77D9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1091" y="304800"/>
            <a:ext cx="2410691" cy="251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753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3582" y="1367161"/>
            <a:ext cx="10072048" cy="2613857"/>
          </a:xfrm>
          <a:prstGeom prst="rect">
            <a:avLst/>
          </a:prstGeom>
        </p:spPr>
        <p:txBody>
          <a:bodyPr wrap="square">
            <a:spAutoFit/>
          </a:bodyPr>
          <a:lstStyle/>
          <a:p>
            <a:pPr algn="just">
              <a:lnSpc>
                <a:spcPct val="115000"/>
              </a:lnSpc>
              <a:spcAft>
                <a:spcPts val="0"/>
              </a:spcAft>
            </a:pPr>
            <a:r>
              <a:rPr lang="en-US" sz="2400" u="sng" dirty="0">
                <a:latin typeface="Times New Roman" panose="02020603050405020304" pitchFamily="18" charset="0"/>
                <a:ea typeface="Calibri" panose="020F0502020204030204" pitchFamily="34" charset="0"/>
                <a:cs typeface="Arial" panose="020B0604020202020204" pitchFamily="34" charset="0"/>
              </a:rPr>
              <a:t>Simplex</a:t>
            </a:r>
            <a:r>
              <a:rPr lang="en-US" sz="2400" dirty="0">
                <a:latin typeface="Times New Roman" panose="02020603050405020304" pitchFamily="18" charset="0"/>
                <a:ea typeface="Calibri" panose="020F0502020204030204" pitchFamily="34" charset="0"/>
                <a:cs typeface="Arial" panose="020B0604020202020204" pitchFamily="34" charset="0"/>
              </a:rPr>
              <a:t>: - In simplex mode, the communication is unidirectional, as on a one-way street. Only one of the two devices on a link can transmit; the other can only receive (see Figure 1.2a). Keyboards and traditional monitors are examples of simplex devices. The keyboard can only introduce input; the monitor can only accept output. The simplex mode can use the entire capacity of the channel to send data in one direction.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39348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399" y="1312267"/>
            <a:ext cx="10235821" cy="4312784"/>
          </a:xfrm>
          <a:prstGeom prst="rect">
            <a:avLst/>
          </a:prstGeom>
        </p:spPr>
        <p:txBody>
          <a:bodyPr wrap="square">
            <a:spAutoFit/>
          </a:bodyPr>
          <a:lstStyle/>
          <a:p>
            <a:pPr algn="just">
              <a:lnSpc>
                <a:spcPct val="115000"/>
              </a:lnSpc>
              <a:spcAft>
                <a:spcPts val="0"/>
              </a:spcAft>
            </a:pPr>
            <a:r>
              <a:rPr lang="en-US" sz="2400" u="sng" dirty="0">
                <a:latin typeface="Times New Roman" panose="02020603050405020304" pitchFamily="18" charset="0"/>
                <a:ea typeface="Calibri" panose="020F0502020204030204" pitchFamily="34" charset="0"/>
                <a:cs typeface="Arial" panose="020B0604020202020204" pitchFamily="34" charset="0"/>
              </a:rPr>
              <a:t>Half-Duplex: - </a:t>
            </a:r>
            <a:r>
              <a:rPr lang="en-US" sz="2400" dirty="0">
                <a:latin typeface="Times New Roman" panose="02020603050405020304" pitchFamily="18" charset="0"/>
                <a:ea typeface="Calibri" panose="020F0502020204030204" pitchFamily="34" charset="0"/>
                <a:cs typeface="Arial" panose="020B0604020202020204" pitchFamily="34" charset="0"/>
              </a:rPr>
              <a:t>In half-duplex mode, each station can both transmit and receive, but not at the same time. When one device is sending, the other can only receive, and vice versa (see Figure 2b). The half-duplex mode is like a one-lane road with traffic allowed in both directions. When cars are traveling in one direction, cars going the other way must wait. In a half-duplex transmission, the entire capacity of a channel is taken over by whichever of the two devices is transmitting at the time. Walkie-talkies and CB (citizens band) radios are both half-duplex systems. The half-duplex mode is used in cases where there is no need for communication in both directions at the same time; the entire capacity of the channel can be utilized for each direction.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80374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1569" y="1312267"/>
            <a:ext cx="10577015" cy="4312784"/>
          </a:xfrm>
          <a:prstGeom prst="rect">
            <a:avLst/>
          </a:prstGeom>
        </p:spPr>
        <p:txBody>
          <a:bodyPr wrap="square">
            <a:spAutoFit/>
          </a:bodyPr>
          <a:lstStyle/>
          <a:p>
            <a:pPr algn="just">
              <a:lnSpc>
                <a:spcPct val="115000"/>
              </a:lnSpc>
              <a:spcAft>
                <a:spcPts val="0"/>
              </a:spcAft>
            </a:pPr>
            <a:r>
              <a:rPr lang="en-US" sz="2400" u="sng" dirty="0">
                <a:latin typeface="Times New Roman" panose="02020603050405020304" pitchFamily="18" charset="0"/>
                <a:ea typeface="Calibri" panose="020F0502020204030204" pitchFamily="34" charset="0"/>
                <a:cs typeface="Arial" panose="020B0604020202020204" pitchFamily="34" charset="0"/>
              </a:rPr>
              <a:t>Full-Duplex</a:t>
            </a:r>
            <a:r>
              <a:rPr lang="en-US" sz="2400" dirty="0">
                <a:latin typeface="Times New Roman" panose="02020603050405020304" pitchFamily="18" charset="0"/>
                <a:ea typeface="Calibri" panose="020F0502020204030204" pitchFamily="34" charset="0"/>
                <a:cs typeface="Arial" panose="020B0604020202020204" pitchFamily="34" charset="0"/>
              </a:rPr>
              <a:t>: - In full-duplex mode (also called duplex), both stations can transmit and receive simultaneously (see Figure 2). The full-duplex mode is like a two-way street with traffic flowing in both directions at the same time. In full-duplex mode, signals</a:t>
            </a:r>
            <a:r>
              <a:rPr lang="en-US" sz="2400" dirty="0">
                <a:latin typeface="HiddenHorzOCR"/>
                <a:ea typeface="Calibri" panose="020F0502020204030204" pitchFamily="34" charset="0"/>
                <a:cs typeface="HiddenHorzOCR"/>
              </a:rPr>
              <a:t> </a:t>
            </a:r>
            <a:r>
              <a:rPr lang="en-US" sz="2400" dirty="0">
                <a:latin typeface="Times New Roman" panose="02020603050405020304" pitchFamily="18" charset="0"/>
                <a:ea typeface="Calibri" panose="020F0502020204030204" pitchFamily="34" charset="0"/>
                <a:cs typeface="Arial" panose="020B0604020202020204" pitchFamily="34" charset="0"/>
              </a:rPr>
              <a:t>going in one direction share the capacity of the link: with signals going in the other direction.</a:t>
            </a:r>
            <a:r>
              <a:rPr lang="en-US" sz="2400" dirty="0">
                <a:latin typeface="HiddenHorzOCR"/>
                <a:ea typeface="Calibri" panose="020F0502020204030204" pitchFamily="34" charset="0"/>
                <a:cs typeface="HiddenHorzOCR"/>
              </a:rPr>
              <a:t> </a:t>
            </a:r>
            <a:r>
              <a:rPr lang="en-US" sz="2400" dirty="0">
                <a:latin typeface="Times New Roman" panose="02020603050405020304" pitchFamily="18" charset="0"/>
                <a:ea typeface="Calibri" panose="020F0502020204030204" pitchFamily="34" charset="0"/>
                <a:cs typeface="Arial" panose="020B0604020202020204" pitchFamily="34" charset="0"/>
              </a:rPr>
              <a:t>This sharing can occur in two ways: Either the link must contain two physically separate transmission paths, one for sending and the other for receiving; or the capacity of the channel is divided between signals traveling in both directions. One common example of full-duplex communication is the telephone network. When two people are communicating by a telephone line, both can talk and listen at the same time.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32414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9933" y="760359"/>
            <a:ext cx="10126639" cy="2853089"/>
          </a:xfrm>
          <a:prstGeom prst="rect">
            <a:avLst/>
          </a:prstGeom>
        </p:spPr>
        <p:txBody>
          <a:bodyPr wrap="square">
            <a:spAutoFit/>
          </a:bodyPr>
          <a:lstStyle/>
          <a:p>
            <a:pPr algn="ctr">
              <a:lnSpc>
                <a:spcPct val="115000"/>
              </a:lnSpc>
              <a:spcAft>
                <a:spcPts val="0"/>
              </a:spcAft>
            </a:pPr>
            <a:r>
              <a:rPr lang="en-US" sz="2400" b="1" u="sng" dirty="0">
                <a:latin typeface="Times New Roman" panose="02020603050405020304" pitchFamily="18" charset="0"/>
                <a:ea typeface="Calibri" panose="020F0502020204030204" pitchFamily="34" charset="0"/>
                <a:cs typeface="Arial" panose="020B0604020202020204" pitchFamily="34" charset="0"/>
              </a:rPr>
              <a:t>NETWORKS</a:t>
            </a:r>
            <a:endParaRPr lang="en-US" sz="1600" dirty="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0"/>
              </a:spcAft>
            </a:pPr>
            <a:r>
              <a:rPr lang="en-US" sz="2400" b="1"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A network is a set of devices (often referred to as nodes) connected by communication links. A node can be a computer, printer, or any other device capable of sending and/or receiving data generated by other nodes on the network.</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Most networks use distributed processing, in which a task is divided among multiple computers. Instead of one single large machine being responsible for all aspects of process, separate computers (usually a personal computer or workstation) handle a subset.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51548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955" y="151298"/>
            <a:ext cx="11532358" cy="6144759"/>
          </a:xfrm>
          <a:prstGeom prst="rect">
            <a:avLst/>
          </a:prstGeom>
        </p:spPr>
        <p:txBody>
          <a:bodyPr wrap="square">
            <a:spAutoFit/>
          </a:bodyPr>
          <a:lstStyle/>
          <a:p>
            <a:pPr algn="ctr">
              <a:lnSpc>
                <a:spcPct val="115000"/>
              </a:lnSpc>
              <a:spcAft>
                <a:spcPts val="0"/>
              </a:spcAft>
            </a:pPr>
            <a:r>
              <a:rPr lang="en-US" b="1" dirty="0">
                <a:latin typeface="Times New Roman" panose="02020603050405020304" pitchFamily="18" charset="0"/>
                <a:ea typeface="Calibri" panose="020F0502020204030204" pitchFamily="34" charset="0"/>
                <a:cs typeface="Arial" panose="020B0604020202020204" pitchFamily="34" charset="0"/>
              </a:rPr>
              <a:t>Network Criteria</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A network must be able to meet a certain number of criteria. The most important of these are:-</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0"/>
              </a:spcAft>
              <a:buFont typeface="+mj-lt"/>
              <a:buAutoNum type="arabicPeriod"/>
            </a:pPr>
            <a:r>
              <a:rPr lang="en-US" dirty="0">
                <a:latin typeface="Times New Roman" panose="02020603050405020304" pitchFamily="18" charset="0"/>
                <a:ea typeface="Calibri" panose="020F0502020204030204" pitchFamily="34" charset="0"/>
                <a:cs typeface="Arial" panose="020B0604020202020204" pitchFamily="34" charset="0"/>
              </a:rPr>
              <a:t> Performance.</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0"/>
              </a:spcAft>
              <a:buFont typeface="+mj-lt"/>
              <a:buAutoNum type="arabicPeriod"/>
            </a:pPr>
            <a:r>
              <a:rPr lang="en-US" dirty="0">
                <a:latin typeface="Times New Roman" panose="02020603050405020304" pitchFamily="18" charset="0"/>
                <a:ea typeface="Calibri" panose="020F0502020204030204" pitchFamily="34" charset="0"/>
                <a:cs typeface="Arial" panose="020B0604020202020204" pitchFamily="34" charset="0"/>
              </a:rPr>
              <a:t>Reliability.</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0"/>
              </a:spcAft>
              <a:buFont typeface="+mj-lt"/>
              <a:buAutoNum type="arabicPeriod"/>
            </a:pPr>
            <a:r>
              <a:rPr lang="en-US" dirty="0">
                <a:latin typeface="Times New Roman" panose="02020603050405020304" pitchFamily="18" charset="0"/>
                <a:ea typeface="Calibri" panose="020F0502020204030204" pitchFamily="34" charset="0"/>
                <a:cs typeface="Arial" panose="020B0604020202020204" pitchFamily="34" charset="0"/>
              </a:rPr>
              <a:t>Security.</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mj-lt"/>
              <a:buAutoNum type="arabicPeriod"/>
            </a:pPr>
            <a:r>
              <a:rPr lang="en-US" dirty="0">
                <a:latin typeface="Times New Roman" panose="02020603050405020304" pitchFamily="18" charset="0"/>
                <a:ea typeface="Calibri" panose="020F0502020204030204" pitchFamily="34" charset="0"/>
                <a:cs typeface="Arial" panose="020B0604020202020204" pitchFamily="34" charset="0"/>
              </a:rPr>
              <a:t>Performance: - Performance can be measured in many ways, including transit time and response time. Transit time is the amount of time required for a message to travel from one device to another. Response time is the elapsed time between an inquiry and a response. The performance of a network depends on a number of factors, including the number of users, the type of transmission medium, the capabilities of the connected hardware, and the efficiency of the software. Performance is often evaluated by two networking metrics: throughput and delay. We often need more throughputs and less delay. However, these two criteria are often contradictory. If we try to send more data to the network, we may increase throughput but we increase the delay because of traffic congestion in the network.</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mj-lt"/>
              <a:buAutoNum type="arabicPeriod"/>
            </a:pPr>
            <a:r>
              <a:rPr lang="en-US" dirty="0">
                <a:latin typeface="Times New Roman" panose="02020603050405020304" pitchFamily="18" charset="0"/>
                <a:ea typeface="Calibri" panose="020F0502020204030204" pitchFamily="34" charset="0"/>
                <a:cs typeface="Arial" panose="020B0604020202020204" pitchFamily="34" charset="0"/>
              </a:rPr>
              <a:t>Reliability: - In addition to accuracy of delivery, network reliability is measured by the frequency of failure, the time it takes a link to recover from a failure, and the network's robustness in a catastrophe.</a:t>
            </a:r>
            <a:endParaRPr lang="en-US" sz="1600" dirty="0">
              <a:latin typeface="Calibri" panose="020F0502020204030204" pitchFamily="34" charset="0"/>
              <a:ea typeface="Calibri" panose="020F0502020204030204" pitchFamily="34" charset="0"/>
              <a:cs typeface="Arial" panose="020B0604020202020204" pitchFamily="34" charset="0"/>
            </a:endParaRPr>
          </a:p>
          <a:p>
            <a:pPr marL="457200">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mj-lt"/>
              <a:buAutoNum type="arabicPeriod"/>
            </a:pPr>
            <a:r>
              <a:rPr lang="en-US" dirty="0">
                <a:latin typeface="Times New Roman" panose="02020603050405020304" pitchFamily="18" charset="0"/>
                <a:ea typeface="Calibri" panose="020F0502020204030204" pitchFamily="34" charset="0"/>
                <a:cs typeface="Arial" panose="020B0604020202020204" pitchFamily="34" charset="0"/>
              </a:rPr>
              <a:t>Security: - Network security issues include protecting data from unauthorized access, protecting data from damage and development, and implementing policies and procedures for recovery from breaches and data losses.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60611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6728" y="743105"/>
            <a:ext cx="11300346" cy="4552015"/>
          </a:xfrm>
          <a:prstGeom prst="rect">
            <a:avLst/>
          </a:prstGeom>
        </p:spPr>
        <p:txBody>
          <a:bodyPr wrap="square">
            <a:spAutoFit/>
          </a:bodyPr>
          <a:lstStyle/>
          <a:p>
            <a:pPr algn="ctr">
              <a:lnSpc>
                <a:spcPct val="115000"/>
              </a:lnSpc>
              <a:spcAft>
                <a:spcPts val="0"/>
              </a:spcAft>
            </a:pPr>
            <a:r>
              <a:rPr lang="en-US" b="1" dirty="0">
                <a:latin typeface="Times New Roman" panose="02020603050405020304" pitchFamily="18" charset="0"/>
                <a:ea typeface="Calibri" panose="020F0502020204030204" pitchFamily="34" charset="0"/>
                <a:cs typeface="Arial" panose="020B0604020202020204" pitchFamily="34" charset="0"/>
              </a:rPr>
              <a:t>Network Connection</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0"/>
              </a:spcAft>
            </a:pPr>
            <a:r>
              <a:rPr lang="en-US" b="1" dirty="0">
                <a:latin typeface="Times New Roman" panose="02020603050405020304" pitchFamily="18" charset="0"/>
                <a:ea typeface="Calibri" panose="020F0502020204030204" pitchFamily="34" charset="0"/>
                <a:cs typeface="Arial" panose="020B0604020202020204" pitchFamily="34" charset="0"/>
              </a:rPr>
              <a:t>Type of connection: - </a:t>
            </a:r>
            <a:r>
              <a:rPr lang="en-US" dirty="0">
                <a:latin typeface="Times New Roman" panose="02020603050405020304" pitchFamily="18" charset="0"/>
                <a:ea typeface="Calibri" panose="020F0502020204030204" pitchFamily="34" charset="0"/>
                <a:cs typeface="Arial" panose="020B0604020202020204" pitchFamily="34" charset="0"/>
              </a:rPr>
              <a:t>A network is two or more devices connected through links. A link is a communications pathway that transfers data from one device to another. There are two possible types of connections: point-to-point and multipoint.</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Point-to-Point:- (</a:t>
            </a:r>
            <a:r>
              <a:rPr lang="en-US" b="1" dirty="0">
                <a:latin typeface="Times New Roman" panose="02020603050405020304" pitchFamily="18" charset="0"/>
                <a:ea typeface="Calibri" panose="020F0502020204030204" pitchFamily="34" charset="0"/>
                <a:cs typeface="Arial" panose="020B0604020202020204" pitchFamily="34" charset="0"/>
              </a:rPr>
              <a:t>single transmitter and receiver</a:t>
            </a:r>
            <a:r>
              <a:rPr lang="en-US" dirty="0">
                <a:latin typeface="Times New Roman" panose="02020603050405020304" pitchFamily="18" charset="0"/>
                <a:ea typeface="Calibri" panose="020F0502020204030204" pitchFamily="34" charset="0"/>
                <a:cs typeface="Arial" panose="020B0604020202020204" pitchFamily="34" charset="0"/>
              </a:rPr>
              <a:t>) a point-to-point connection provides a dedicated link between two devices. The entire capacity of the link is reserved for transmission between those two devices. Most point-to-point connections use an actual length of wire or cable to connect the two ends, but other options, such as microwave or satellite links, are also possible (see Figure 3a).</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Multipoint A multipoint: - (</a:t>
            </a:r>
            <a:r>
              <a:rPr lang="en-US" b="1" dirty="0">
                <a:latin typeface="Times New Roman" panose="02020603050405020304" pitchFamily="18" charset="0"/>
                <a:ea typeface="Calibri" panose="020F0502020204030204" pitchFamily="34" charset="0"/>
                <a:cs typeface="Arial" panose="020B0604020202020204" pitchFamily="34" charset="0"/>
              </a:rPr>
              <a:t>multiple recipients of single transmission</a:t>
            </a:r>
            <a:r>
              <a:rPr lang="en-US" dirty="0">
                <a:latin typeface="Times New Roman" panose="02020603050405020304" pitchFamily="18" charset="0"/>
                <a:ea typeface="Calibri" panose="020F0502020204030204" pitchFamily="34" charset="0"/>
                <a:cs typeface="Arial" panose="020B0604020202020204" pitchFamily="34" charset="0"/>
              </a:rPr>
              <a:t>) (also called multi-drop) connection is one in which more than two specific devices share a single link (see Figure 3b). In a multipoint environment, the capacity of the channel is shared, either spatially or temporally. If several devices can use the link simultaneously, it is a spatially shared connection. If users must take turns, it is a timeshared connection.</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7394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9685" y="675169"/>
            <a:ext cx="11218458" cy="5162247"/>
          </a:xfrm>
          <a:prstGeom prst="rect">
            <a:avLst/>
          </a:prstGeom>
        </p:spPr>
        <p:txBody>
          <a:bodyPr wrap="square">
            <a:spAutoFit/>
          </a:bodyPr>
          <a:lstStyle/>
          <a:p>
            <a:pPr algn="just">
              <a:lnSpc>
                <a:spcPct val="115000"/>
              </a:lnSpc>
              <a:spcAft>
                <a:spcPts val="0"/>
              </a:spcAft>
            </a:pPr>
            <a:r>
              <a:rPr lang="en-US" sz="2400" b="1" u="sng" dirty="0">
                <a:latin typeface="Times New Roman" panose="02020603050405020304" pitchFamily="18" charset="0"/>
                <a:ea typeface="Calibri" panose="020F0502020204030204" pitchFamily="34" charset="0"/>
                <a:cs typeface="Arial" panose="020B0604020202020204" pitchFamily="34" charset="0"/>
              </a:rPr>
              <a:t>Data Communication</a:t>
            </a:r>
            <a:r>
              <a:rPr lang="en-US" sz="2400" dirty="0">
                <a:latin typeface="Times New Roman" panose="02020603050405020304" pitchFamily="18" charset="0"/>
                <a:ea typeface="Calibri" panose="020F0502020204030204" pitchFamily="34" charset="0"/>
                <a:cs typeface="Arial" panose="020B0604020202020204" pitchFamily="34" charset="0"/>
              </a:rPr>
              <a:t>: - When we communicate, we are sharing information. This sharing can be local or remote. Between individuals, local communication usually occurs face to face, while remote communication takes place over distance. The term </a:t>
            </a:r>
            <a:r>
              <a:rPr lang="en-US" sz="2400" i="1" dirty="0">
                <a:latin typeface="Times New Roman" panose="02020603050405020304" pitchFamily="18" charset="0"/>
                <a:ea typeface="Calibri" panose="020F0502020204030204" pitchFamily="34" charset="0"/>
                <a:cs typeface="Arial" panose="020B0604020202020204" pitchFamily="34" charset="0"/>
              </a:rPr>
              <a:t>telecommunication, </a:t>
            </a:r>
            <a:r>
              <a:rPr lang="en-US" sz="2400" dirty="0">
                <a:latin typeface="Times New Roman" panose="02020603050405020304" pitchFamily="18" charset="0"/>
                <a:ea typeface="Calibri" panose="020F0502020204030204" pitchFamily="34" charset="0"/>
                <a:cs typeface="Arial" panose="020B0604020202020204" pitchFamily="34" charset="0"/>
              </a:rPr>
              <a:t>which includes telephony, telegraphy, and television, means communication at a distance </a:t>
            </a:r>
            <a:r>
              <a:rPr lang="en-US" sz="2400" i="1" dirty="0">
                <a:latin typeface="Times New Roman" panose="02020603050405020304" pitchFamily="18" charset="0"/>
                <a:ea typeface="Calibri" panose="020F0502020204030204" pitchFamily="34" charset="0"/>
                <a:cs typeface="Arial" panose="020B0604020202020204" pitchFamily="34" charset="0"/>
              </a:rPr>
              <a:t>(</a:t>
            </a:r>
            <a:r>
              <a:rPr lang="en-US" sz="2400" i="1" dirty="0" err="1">
                <a:latin typeface="Times New Roman" panose="02020603050405020304" pitchFamily="18" charset="0"/>
                <a:ea typeface="Calibri" panose="020F0502020204030204" pitchFamily="34" charset="0"/>
                <a:cs typeface="Arial" panose="020B0604020202020204" pitchFamily="34" charset="0"/>
              </a:rPr>
              <a:t>tele</a:t>
            </a:r>
            <a:r>
              <a:rPr lang="en-US" sz="2400" i="1"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is Greek for "far"). The word </a:t>
            </a:r>
            <a:r>
              <a:rPr lang="en-US" sz="2400" i="1" dirty="0">
                <a:latin typeface="Times New Roman" panose="02020603050405020304" pitchFamily="18" charset="0"/>
                <a:ea typeface="Calibri" panose="020F0502020204030204" pitchFamily="34" charset="0"/>
                <a:cs typeface="Arial" panose="020B0604020202020204" pitchFamily="34" charset="0"/>
              </a:rPr>
              <a:t>data </a:t>
            </a:r>
            <a:r>
              <a:rPr lang="en-US" sz="2400" dirty="0">
                <a:latin typeface="Times New Roman" panose="02020603050405020304" pitchFamily="18" charset="0"/>
                <a:ea typeface="Calibri" panose="020F0502020204030204" pitchFamily="34" charset="0"/>
                <a:cs typeface="Arial" panose="020B0604020202020204" pitchFamily="34" charset="0"/>
              </a:rPr>
              <a:t>refers to information presented in whatever form is agreed upon by the parties creating and using the data. Data communications are the exchange of data between two devices via some form of transmission medium such as a wire cable. For data communications to occur, the communicating devices must be part of a communication system made up of a combination of hardware (physical equipment) and software (programs). The effectiveness of a data communications system depends on four fundamental characteristics: delivery, accuracy, timeliness, and jitter.</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0596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3081" y="515895"/>
            <a:ext cx="11136573" cy="5189113"/>
          </a:xfrm>
          <a:prstGeom prst="rect">
            <a:avLst/>
          </a:prstGeom>
        </p:spPr>
        <p:txBody>
          <a:bodyPr wrap="square">
            <a:spAutoFit/>
          </a:bodyPr>
          <a:lstStyle/>
          <a:p>
            <a:pPr marL="342900" lvl="0" indent="-342900">
              <a:lnSpc>
                <a:spcPct val="115000"/>
              </a:lnSpc>
              <a:buSzPts val="1200"/>
              <a:buFont typeface="+mj-lt"/>
              <a:buAutoNum type="arabicPeriod"/>
            </a:pPr>
            <a:r>
              <a:rPr lang="en-US" sz="2400" dirty="0">
                <a:latin typeface="Times New Roman" panose="02020603050405020304" pitchFamily="18" charset="0"/>
                <a:ea typeface="Calibri" panose="020F0502020204030204" pitchFamily="34" charset="0"/>
                <a:cs typeface="Arial" panose="020B0604020202020204" pitchFamily="34" charset="0"/>
              </a:rPr>
              <a:t>Delivery. The system must deliver data to the correct destination. Data must be received by the intended device or user and only by that device or user.</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0"/>
              </a:spcAft>
              <a:buSzPts val="1200"/>
              <a:buFont typeface="+mj-lt"/>
              <a:buAutoNum type="arabicPeriod"/>
            </a:pPr>
            <a:r>
              <a:rPr lang="en-US" sz="2400" dirty="0">
                <a:latin typeface="Times New Roman" panose="02020603050405020304" pitchFamily="18" charset="0"/>
                <a:ea typeface="Calibri" panose="020F0502020204030204" pitchFamily="34" charset="0"/>
                <a:cs typeface="Arial" panose="020B0604020202020204" pitchFamily="34" charset="0"/>
              </a:rPr>
              <a:t>Accuracy. The system must deliver the data accurately. Data that have been altered in transmission and left uncorrected are unusable.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0"/>
              </a:spcAft>
              <a:buSzPts val="1200"/>
              <a:buFont typeface="+mj-lt"/>
              <a:buAutoNum type="arabicPeriod"/>
            </a:pPr>
            <a:r>
              <a:rPr lang="en-US" sz="2400" dirty="0">
                <a:latin typeface="Times New Roman" panose="02020603050405020304" pitchFamily="18" charset="0"/>
                <a:ea typeface="Calibri" panose="020F0502020204030204" pitchFamily="34" charset="0"/>
                <a:cs typeface="Arial" panose="020B0604020202020204" pitchFamily="34" charset="0"/>
              </a:rPr>
              <a:t>Timeliness. The system must deliver data in a timely manner. Data delivered late are useless. In the case of video and audio, timely delivery means delivering data as they are produced, in the same order that they are produced, and without significant delay. This kind of delivery is called </a:t>
            </a:r>
            <a:r>
              <a:rPr lang="en-US" sz="2400" i="1" dirty="0">
                <a:latin typeface="Times New Roman" panose="02020603050405020304" pitchFamily="18" charset="0"/>
                <a:ea typeface="Calibri" panose="020F0502020204030204" pitchFamily="34" charset="0"/>
                <a:cs typeface="Arial" panose="020B0604020202020204" pitchFamily="34" charset="0"/>
              </a:rPr>
              <a:t>real-time </a:t>
            </a:r>
            <a:r>
              <a:rPr lang="en-US" sz="2400" dirty="0">
                <a:latin typeface="Times New Roman" panose="02020603050405020304" pitchFamily="18" charset="0"/>
                <a:ea typeface="Calibri" panose="020F0502020204030204" pitchFamily="34" charset="0"/>
                <a:cs typeface="Arial" panose="020B0604020202020204" pitchFamily="34" charset="0"/>
              </a:rPr>
              <a:t>transmission.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SzPts val="1200"/>
              <a:buFont typeface="+mj-lt"/>
              <a:buAutoNum type="arabicPeriod"/>
            </a:pPr>
            <a:r>
              <a:rPr lang="en-US" sz="2400" dirty="0">
                <a:latin typeface="Times New Roman" panose="02020603050405020304" pitchFamily="18" charset="0"/>
                <a:ea typeface="Calibri" panose="020F0502020204030204" pitchFamily="34" charset="0"/>
                <a:cs typeface="Arial" panose="020B0604020202020204" pitchFamily="34" charset="0"/>
              </a:rPr>
              <a:t>Jitter. Jitter refers to the variation in the packet arrival time. </a:t>
            </a:r>
            <a:r>
              <a:rPr lang="en-US" sz="2400" dirty="0">
                <a:latin typeface="Arial" panose="020B0604020202020204" pitchFamily="34" charset="0"/>
                <a:ea typeface="Calibri" panose="020F0502020204030204" pitchFamily="34" charset="0"/>
                <a:cs typeface="Arial" panose="020B0604020202020204" pitchFamily="34" charset="0"/>
              </a:rPr>
              <a:t>It </a:t>
            </a:r>
            <a:r>
              <a:rPr lang="en-US" sz="2400" dirty="0">
                <a:latin typeface="Times New Roman" panose="02020603050405020304" pitchFamily="18" charset="0"/>
                <a:ea typeface="Calibri" panose="020F0502020204030204" pitchFamily="34" charset="0"/>
                <a:cs typeface="Arial" panose="020B0604020202020204" pitchFamily="34" charset="0"/>
              </a:rPr>
              <a:t>is the uneven delay in the delivery of audio or video packets. For example, let us assume that video packets are sent every 3D </a:t>
            </a:r>
            <a:r>
              <a:rPr lang="en-US" sz="2400" dirty="0" err="1">
                <a:latin typeface="Times New Roman" panose="02020603050405020304" pitchFamily="18" charset="0"/>
                <a:ea typeface="Calibri" panose="020F0502020204030204" pitchFamily="34" charset="0"/>
                <a:cs typeface="Arial" panose="020B0604020202020204" pitchFamily="34" charset="0"/>
              </a:rPr>
              <a:t>ms.</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Arial" panose="020B0604020202020204" pitchFamily="34" charset="0"/>
                <a:ea typeface="Calibri" panose="020F0502020204030204" pitchFamily="34" charset="0"/>
                <a:cs typeface="Arial" panose="020B0604020202020204" pitchFamily="34" charset="0"/>
              </a:rPr>
              <a:t>If </a:t>
            </a:r>
            <a:r>
              <a:rPr lang="en-US" sz="2400" dirty="0">
                <a:latin typeface="Times New Roman" panose="02020603050405020304" pitchFamily="18" charset="0"/>
                <a:ea typeface="Calibri" panose="020F0502020204030204" pitchFamily="34" charset="0"/>
                <a:cs typeface="Arial" panose="020B0604020202020204" pitchFamily="34" charset="0"/>
              </a:rPr>
              <a:t>some of the packets arrive with 3D-ms delay and others with 4D-ms delay, an uneven quality in the video is the result.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02396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1319" y="583831"/>
            <a:ext cx="11409528" cy="4870564"/>
          </a:xfrm>
          <a:prstGeom prst="rect">
            <a:avLst/>
          </a:prstGeom>
        </p:spPr>
        <p:txBody>
          <a:bodyPr wrap="square">
            <a:spAutoFit/>
          </a:bodyPr>
          <a:lstStyle/>
          <a:p>
            <a:pPr algn="ctr">
              <a:lnSpc>
                <a:spcPct val="115000"/>
              </a:lnSpc>
              <a:spcAft>
                <a:spcPts val="0"/>
              </a:spcAft>
            </a:pPr>
            <a:r>
              <a:rPr lang="en-US" b="1" u="sng" dirty="0">
                <a:latin typeface="Times New Roman" panose="02020603050405020304" pitchFamily="18" charset="0"/>
                <a:ea typeface="Calibri" panose="020F0502020204030204" pitchFamily="34" charset="0"/>
                <a:cs typeface="Arial" panose="020B0604020202020204" pitchFamily="34" charset="0"/>
              </a:rPr>
              <a:t>Components of a data communication system</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The five components of data communication system are: - (as shown in fig (1))</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SzPts val="1200"/>
              <a:buFont typeface="+mj-lt"/>
              <a:buAutoNum type="arabicPeriod"/>
            </a:pPr>
            <a:r>
              <a:rPr lang="en-US" dirty="0">
                <a:latin typeface="Times New Roman" panose="02020603050405020304" pitchFamily="18" charset="0"/>
                <a:ea typeface="Calibri" panose="020F0502020204030204" pitchFamily="34" charset="0"/>
                <a:cs typeface="Arial" panose="020B0604020202020204" pitchFamily="34" charset="0"/>
              </a:rPr>
              <a:t>Message. The message is the information (data) to be communicated. Popular forms of information include text, numbers, pictures, audio, and video.</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SzPts val="1200"/>
              <a:buFont typeface="+mj-lt"/>
              <a:buAutoNum type="arabicPeriod"/>
            </a:pPr>
            <a:r>
              <a:rPr lang="en-US" dirty="0">
                <a:latin typeface="Times New Roman" panose="02020603050405020304" pitchFamily="18" charset="0"/>
                <a:ea typeface="Calibri" panose="020F0502020204030204" pitchFamily="34" charset="0"/>
                <a:cs typeface="Arial" panose="020B0604020202020204" pitchFamily="34" charset="0"/>
              </a:rPr>
              <a:t>Sender. The sender is the device that sends the data message. It can be a computer, workstation, telephone handset, video camera, and so on.</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SzPts val="1200"/>
              <a:buFont typeface="+mj-lt"/>
              <a:buAutoNum type="arabicPeriod"/>
            </a:pPr>
            <a:r>
              <a:rPr lang="en-US" dirty="0">
                <a:latin typeface="Times New Roman" panose="02020603050405020304" pitchFamily="18" charset="0"/>
                <a:ea typeface="Calibri" panose="020F0502020204030204" pitchFamily="34" charset="0"/>
                <a:cs typeface="Arial" panose="020B0604020202020204" pitchFamily="34" charset="0"/>
              </a:rPr>
              <a:t>Receiver. The receiver is the device that receives the message. It can be a computer, workstation, telephone handset, television, and so on.</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SzPts val="1200"/>
              <a:buFont typeface="+mj-lt"/>
              <a:buAutoNum type="arabicPeriod"/>
            </a:pPr>
            <a:r>
              <a:rPr lang="en-US" dirty="0">
                <a:latin typeface="Times New Roman" panose="02020603050405020304" pitchFamily="18" charset="0"/>
                <a:ea typeface="Calibri" panose="020F0502020204030204" pitchFamily="34" charset="0"/>
                <a:cs typeface="Arial" panose="020B0604020202020204" pitchFamily="34" charset="0"/>
              </a:rPr>
              <a:t>Transmission medium. The transmission medium is the physical path by which a message travels from sender to receiver. Some examples of transmission media include twisted-pair wire, coaxial cable, fiber-optic cable, and radio waves.</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SzPts val="1200"/>
              <a:buFont typeface="+mj-lt"/>
              <a:buAutoNum type="arabicPeriod"/>
            </a:pPr>
            <a:r>
              <a:rPr lang="en-US" dirty="0">
                <a:latin typeface="Times New Roman" panose="02020603050405020304" pitchFamily="18" charset="0"/>
                <a:ea typeface="Calibri" panose="020F0502020204030204" pitchFamily="34" charset="0"/>
                <a:cs typeface="Arial" panose="020B0604020202020204" pitchFamily="34" charset="0"/>
              </a:rPr>
              <a:t>Protocol. A protocol is a set of rules that govern data communications. It represents an agreement between the communicating devices. Without a protocol, two devices may be connected but not communicating, just as a person speaking French cannot be understood by a person who speaks only Japanese.</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74081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269243" y="1532984"/>
            <a:ext cx="8948382" cy="2888891"/>
          </a:xfrm>
          <a:prstGeom prst="rect">
            <a:avLst/>
          </a:prstGeom>
          <a:noFill/>
          <a:ln>
            <a:noFill/>
          </a:ln>
          <a:effectLst/>
          <a:extLst/>
        </p:spPr>
      </p:pic>
    </p:spTree>
    <p:extLst>
      <p:ext uri="{BB962C8B-B14F-4D97-AF65-F5344CB8AC3E}">
        <p14:creationId xmlns:p14="http://schemas.microsoft.com/office/powerpoint/2010/main" val="1363242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0501" y="993718"/>
            <a:ext cx="10959153" cy="5189113"/>
          </a:xfrm>
          <a:prstGeom prst="rect">
            <a:avLst/>
          </a:prstGeom>
        </p:spPr>
        <p:txBody>
          <a:bodyPr wrap="square">
            <a:spAutoFit/>
          </a:bodyPr>
          <a:lstStyle/>
          <a:p>
            <a:pPr algn="ctr">
              <a:lnSpc>
                <a:spcPct val="115000"/>
              </a:lnSpc>
              <a:spcAft>
                <a:spcPts val="0"/>
              </a:spcAft>
            </a:pPr>
            <a:r>
              <a:rPr lang="en-US" sz="2400" b="1" u="sng" dirty="0">
                <a:latin typeface="Times New Roman" panose="02020603050405020304" pitchFamily="18" charset="0"/>
                <a:ea typeface="Calibri" panose="020F0502020204030204" pitchFamily="34" charset="0"/>
                <a:cs typeface="Arial" panose="020B0604020202020204" pitchFamily="34" charset="0"/>
              </a:rPr>
              <a:t>Data Representation</a:t>
            </a:r>
            <a:endParaRPr lang="en-US" sz="2000" dirty="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0"/>
              </a:spcAft>
            </a:pP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sz="2400" dirty="0">
                <a:latin typeface="Times New Roman" panose="02020603050405020304" pitchFamily="18" charset="0"/>
                <a:ea typeface="Calibri" panose="020F0502020204030204" pitchFamily="34" charset="0"/>
                <a:cs typeface="Arial" panose="020B0604020202020204" pitchFamily="34" charset="0"/>
              </a:rPr>
              <a:t>Information today comes in different forms such as text, numbers, images, audio, and video.</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sz="2400" u="sng" dirty="0">
                <a:latin typeface="Times New Roman" panose="02020603050405020304" pitchFamily="18" charset="0"/>
                <a:ea typeface="Calibri" panose="020F0502020204030204" pitchFamily="34" charset="0"/>
                <a:cs typeface="Arial" panose="020B0604020202020204" pitchFamily="34" charset="0"/>
              </a:rPr>
              <a:t>Text</a:t>
            </a:r>
            <a:r>
              <a:rPr lang="en-US" sz="2400" dirty="0">
                <a:latin typeface="Times New Roman" panose="02020603050405020304" pitchFamily="18" charset="0"/>
                <a:ea typeface="Calibri" panose="020F0502020204030204" pitchFamily="34" charset="0"/>
                <a:cs typeface="Arial" panose="020B0604020202020204" pitchFamily="34" charset="0"/>
              </a:rPr>
              <a:t>: - In data communications, text is represented as a bit pattern, a sequence of bits (Os’ or 1s). Different sets of bit patterns have been designed to represent text symbols. Each set is called a code, and the process of representing symbols is called coding. Today, the prevalent coding system is called Unicode, which uses 32 bits to represent a symbol or character used in any language in the world. The American Standard Code for Information Interchange (ASCII) developed some decades ago in the United States, now constitutes the first 127 characters in Unicode and is also referred to as Basic Latin.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3874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2513" y="834444"/>
            <a:ext cx="10577015" cy="3985706"/>
          </a:xfrm>
          <a:prstGeom prst="rect">
            <a:avLst/>
          </a:prstGeom>
        </p:spPr>
        <p:txBody>
          <a:bodyPr wrap="square">
            <a:spAutoFit/>
          </a:bodyPr>
          <a:lstStyle/>
          <a:p>
            <a:pPr algn="just">
              <a:lnSpc>
                <a:spcPct val="115000"/>
              </a:lnSpc>
              <a:spcAft>
                <a:spcPts val="0"/>
              </a:spcAft>
            </a:pPr>
            <a:r>
              <a:rPr lang="en-US" sz="2000" u="sng" dirty="0">
                <a:latin typeface="Times New Roman" panose="02020603050405020304" pitchFamily="18" charset="0"/>
                <a:ea typeface="Calibri" panose="020F0502020204030204" pitchFamily="34" charset="0"/>
                <a:cs typeface="Arial" panose="020B0604020202020204" pitchFamily="34" charset="0"/>
              </a:rPr>
              <a:t>Numbers</a:t>
            </a:r>
            <a:r>
              <a:rPr lang="en-US" sz="2000" dirty="0">
                <a:latin typeface="Times New Roman" panose="02020603050405020304" pitchFamily="18" charset="0"/>
                <a:ea typeface="Calibri" panose="020F0502020204030204" pitchFamily="34" charset="0"/>
                <a:cs typeface="Arial" panose="020B0604020202020204" pitchFamily="34" charset="0"/>
              </a:rPr>
              <a:t>: - Numbers are also represented by bit patterns. However, a code such as ASCII is not used to represent numbers; the number is directly converted to a binary number to simplify mathematical operations.</a:t>
            </a:r>
            <a:endParaRPr lang="en-US"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sz="2000" dirty="0">
                <a:latin typeface="Times New Roman" panose="02020603050405020304" pitchFamily="18" charset="0"/>
                <a:ea typeface="Calibri" panose="020F0502020204030204" pitchFamily="34" charset="0"/>
                <a:cs typeface="Arial" panose="020B060402020202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sz="2000" u="sng" dirty="0">
                <a:latin typeface="Times New Roman" panose="02020603050405020304" pitchFamily="18" charset="0"/>
                <a:ea typeface="Calibri" panose="020F0502020204030204" pitchFamily="34" charset="0"/>
                <a:cs typeface="Arial" panose="020B0604020202020204" pitchFamily="34" charset="0"/>
              </a:rPr>
              <a:t>Images</a:t>
            </a:r>
            <a:r>
              <a:rPr lang="en-US" sz="2000" b="1" dirty="0">
                <a:latin typeface="Times New Roman" panose="02020603050405020304" pitchFamily="18" charset="0"/>
                <a:ea typeface="Calibri" panose="020F0502020204030204" pitchFamily="34" charset="0"/>
                <a:cs typeface="Arial" panose="020B0604020202020204" pitchFamily="34" charset="0"/>
              </a:rPr>
              <a:t>: - </a:t>
            </a:r>
            <a:r>
              <a:rPr lang="en-US" sz="2000" dirty="0">
                <a:latin typeface="Times New Roman" panose="02020603050405020304" pitchFamily="18" charset="0"/>
                <a:ea typeface="Calibri" panose="020F0502020204030204" pitchFamily="34" charset="0"/>
                <a:cs typeface="Arial" panose="020B0604020202020204" pitchFamily="34" charset="0"/>
              </a:rPr>
              <a:t>Images are also represented by bit patterns. In its simplest form, an image is composed of a matrix of pixels (picture elements), where each pixel is a small dot. The size of the pixel depends on the resolution. For example, an image can be divided into 1000 pixels or 10,000 pixels. In the second case, there is a better representation of the image (better resolution), but more memory is needed to store the image. After an image is divided into pixels, each pixel is assigned a bit pattern. The size and the value of the pattern depend on the image. For an image made of only black and- white dots (e.g., a chessboard), a 1-bit pattern is enough to represent a pixel.</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22703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2890" y="1630816"/>
            <a:ext cx="9689910" cy="3888052"/>
          </a:xfrm>
          <a:prstGeom prst="rect">
            <a:avLst/>
          </a:prstGeom>
        </p:spPr>
        <p:txBody>
          <a:bodyPr wrap="square">
            <a:spAutoFit/>
          </a:bodyPr>
          <a:lstStyle/>
          <a:p>
            <a:pPr algn="just">
              <a:lnSpc>
                <a:spcPct val="115000"/>
              </a:lnSpc>
              <a:spcAft>
                <a:spcPts val="0"/>
              </a:spcAft>
            </a:pPr>
            <a:r>
              <a:rPr lang="en-US" sz="2400" u="sng" dirty="0">
                <a:latin typeface="Times New Roman" panose="02020603050405020304" pitchFamily="18" charset="0"/>
                <a:ea typeface="Calibri" panose="020F0502020204030204" pitchFamily="34" charset="0"/>
                <a:cs typeface="Arial" panose="020B0604020202020204" pitchFamily="34" charset="0"/>
              </a:rPr>
              <a:t>Audio: - </a:t>
            </a:r>
            <a:r>
              <a:rPr lang="en-US" sz="2400" dirty="0">
                <a:latin typeface="Times New Roman" panose="02020603050405020304" pitchFamily="18" charset="0"/>
                <a:ea typeface="Calibri" panose="020F0502020204030204" pitchFamily="34" charset="0"/>
                <a:cs typeface="Arial" panose="020B0604020202020204" pitchFamily="34" charset="0"/>
              </a:rPr>
              <a:t>Audio refers to the recording or broadcasting of sound or music. Audio is by nature different from text, numbers, or images. It is continuous, not discrete. Even when we use a microphone to change voice or music to an electric signal, we create a continuous signal.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sz="2400" u="sng" dirty="0">
                <a:latin typeface="Times New Roman" panose="02020603050405020304" pitchFamily="18" charset="0"/>
                <a:ea typeface="Calibri" panose="020F0502020204030204" pitchFamily="34" charset="0"/>
                <a:cs typeface="Arial" panose="020B0604020202020204" pitchFamily="34" charset="0"/>
              </a:rPr>
              <a:t>Video: - </a:t>
            </a:r>
            <a:r>
              <a:rPr lang="en-US" sz="2400" dirty="0">
                <a:latin typeface="Times New Roman" panose="02020603050405020304" pitchFamily="18" charset="0"/>
                <a:ea typeface="Calibri" panose="020F0502020204030204" pitchFamily="34" charset="0"/>
                <a:cs typeface="Arial" panose="020B0604020202020204" pitchFamily="34" charset="0"/>
              </a:rPr>
              <a:t>Video refers to the recording or broadcasting of a picture or movie. Video can either be produced as a continuous entity (e.g., by a TV camera), or it can be a combination of images, each a discrete entity, arranged to convey the idea of motion.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13267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6620" y="330083"/>
            <a:ext cx="9125803" cy="1366528"/>
          </a:xfrm>
          <a:prstGeom prst="rect">
            <a:avLst/>
          </a:prstGeom>
        </p:spPr>
        <p:txBody>
          <a:bodyPr wrap="square">
            <a:spAutoFit/>
          </a:bodyPr>
          <a:lstStyle/>
          <a:p>
            <a:pPr algn="ctr">
              <a:lnSpc>
                <a:spcPct val="115000"/>
              </a:lnSpc>
              <a:spcAft>
                <a:spcPts val="0"/>
              </a:spcAft>
            </a:pPr>
            <a:r>
              <a:rPr lang="en-US" b="1" u="sng" dirty="0">
                <a:latin typeface="Times New Roman" panose="02020603050405020304" pitchFamily="18" charset="0"/>
                <a:ea typeface="Calibri" panose="020F0502020204030204" pitchFamily="34" charset="0"/>
                <a:cs typeface="Arial" panose="020B0604020202020204" pitchFamily="34" charset="0"/>
              </a:rPr>
              <a:t>Data Flow</a:t>
            </a:r>
            <a:endParaRPr lang="en-US" sz="1600" dirty="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0"/>
              </a:spcAft>
            </a:pPr>
            <a:r>
              <a:rPr lang="en-US" b="1"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Communication between two devices can be simplex, half-duplex, or full-duplex as shown in Figure 2.</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11438" y="1696611"/>
            <a:ext cx="5974587" cy="4476822"/>
          </a:xfrm>
          <a:prstGeom prst="rect">
            <a:avLst/>
          </a:prstGeom>
          <a:noFill/>
          <a:ln>
            <a:noFill/>
          </a:ln>
          <a:effectLst/>
          <a:extLst/>
        </p:spPr>
      </p:pic>
    </p:spTree>
    <p:extLst>
      <p:ext uri="{BB962C8B-B14F-4D97-AF65-F5344CB8AC3E}">
        <p14:creationId xmlns:p14="http://schemas.microsoft.com/office/powerpoint/2010/main" val="62212471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25</TotalTime>
  <Words>860</Words>
  <Application>Microsoft Office PowerPoint</Application>
  <PresentationFormat>Widescreen</PresentationFormat>
  <Paragraphs>67</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HiddenHorzOCR</vt:lpstr>
      <vt:lpstr>Times New Roman</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wurod mohamed</dc:creator>
  <cp:lastModifiedBy>ahmed_zydi@yahoo.com</cp:lastModifiedBy>
  <cp:revision>8</cp:revision>
  <dcterms:created xsi:type="dcterms:W3CDTF">2018-11-11T05:21:12Z</dcterms:created>
  <dcterms:modified xsi:type="dcterms:W3CDTF">2018-11-11T09:27:08Z</dcterms:modified>
</cp:coreProperties>
</file>